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3" r:id="rId2"/>
    <p:sldId id="264" r:id="rId3"/>
    <p:sldId id="256" r:id="rId4"/>
    <p:sldId id="266" r:id="rId5"/>
    <p:sldId id="257" r:id="rId6"/>
    <p:sldId id="258" r:id="rId7"/>
    <p:sldId id="260" r:id="rId8"/>
    <p:sldId id="259" r:id="rId9"/>
    <p:sldId id="265"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80"/>
  </p:normalViewPr>
  <p:slideViewPr>
    <p:cSldViewPr snapToGrid="0" snapToObjects="1">
      <p:cViewPr varScale="1">
        <p:scale>
          <a:sx n="109" d="100"/>
          <a:sy n="109"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4462B-F161-3246-9857-15FE842EBEAF}" type="datetimeFigureOut">
              <a:rPr lang="da-DK" smtClean="0"/>
              <a:t>25.09.2025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74954-3B36-4147-B96B-E5D5F6A3288F}" type="slidenum">
              <a:rPr lang="da-DK" smtClean="0"/>
              <a:t>‹nr.›</a:t>
            </a:fld>
            <a:endParaRPr lang="da-DK"/>
          </a:p>
        </p:txBody>
      </p:sp>
    </p:spTree>
    <p:extLst>
      <p:ext uri="{BB962C8B-B14F-4D97-AF65-F5344CB8AC3E}">
        <p14:creationId xmlns:p14="http://schemas.microsoft.com/office/powerpoint/2010/main" val="71290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65BA8-41D0-6E49-A256-6100009B004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221F43E-68D3-F64F-94FC-2F4F1846E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71BD5D2-EB29-7E48-B097-2F50E6E9FF3B}"/>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5" name="Pladsholder til sidefod 4">
            <a:extLst>
              <a:ext uri="{FF2B5EF4-FFF2-40B4-BE49-F238E27FC236}">
                <a16:creationId xmlns:a16="http://schemas.microsoft.com/office/drawing/2014/main" id="{D73EF790-2DB1-054B-88E3-1C08D253F3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EF0615-8BA4-D545-82D7-E3193C967D08}"/>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181928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09240-EF12-D444-884D-0BE369EAF82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08F3A2E-6A6D-1D48-972B-808E185E53FC}"/>
              </a:ext>
            </a:extLst>
          </p:cNvPr>
          <p:cNvSpPr>
            <a:spLocks noGrp="1"/>
          </p:cNvSpPr>
          <p:nvPr>
            <p:ph type="body" orient="vert" idx="1"/>
          </p:nvPr>
        </p:nvSpPr>
        <p:spPr/>
        <p:txBody>
          <a:bodyPr vert="eaVert"/>
          <a:lstStyle/>
          <a:p>
            <a:r>
              <a:rPr lang="da-DK"/>
              <a:t>Klik for at redigere teksttypografierne i masteren
Andet niveau
Tredje niveau
Fjerde niveau
Femte niveau</a:t>
            </a:r>
          </a:p>
        </p:txBody>
      </p:sp>
      <p:sp>
        <p:nvSpPr>
          <p:cNvPr id="4" name="Pladsholder til dato 3">
            <a:extLst>
              <a:ext uri="{FF2B5EF4-FFF2-40B4-BE49-F238E27FC236}">
                <a16:creationId xmlns:a16="http://schemas.microsoft.com/office/drawing/2014/main" id="{58F71DC4-BAC7-CF46-83D4-1EB8B5C49FFA}"/>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5" name="Pladsholder til sidefod 4">
            <a:extLst>
              <a:ext uri="{FF2B5EF4-FFF2-40B4-BE49-F238E27FC236}">
                <a16:creationId xmlns:a16="http://schemas.microsoft.com/office/drawing/2014/main" id="{E649AD55-EE3F-8D48-BC3E-6F7FF6A3EC5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7C66906-1125-F140-943F-04079CDB7B5E}"/>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289368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00E7AF6-4C88-8243-AC14-4A17FE8E401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20B673A-F62B-F04F-9584-632CA29508A7}"/>
              </a:ext>
            </a:extLst>
          </p:cNvPr>
          <p:cNvSpPr>
            <a:spLocks noGrp="1"/>
          </p:cNvSpPr>
          <p:nvPr>
            <p:ph type="body" orient="vert" idx="1"/>
          </p:nvPr>
        </p:nvSpPr>
        <p:spPr>
          <a:xfrm>
            <a:off x="838200" y="365125"/>
            <a:ext cx="7734300" cy="5811838"/>
          </a:xfrm>
        </p:spPr>
        <p:txBody>
          <a:bodyPr vert="eaVert"/>
          <a:lstStyle/>
          <a:p>
            <a:r>
              <a:rPr lang="da-DK"/>
              <a:t>Klik for at redigere teksttypografierne i masteren
Andet niveau
Tredje niveau
Fjerde niveau
Femte niveau</a:t>
            </a:r>
          </a:p>
        </p:txBody>
      </p:sp>
      <p:sp>
        <p:nvSpPr>
          <p:cNvPr id="4" name="Pladsholder til dato 3">
            <a:extLst>
              <a:ext uri="{FF2B5EF4-FFF2-40B4-BE49-F238E27FC236}">
                <a16:creationId xmlns:a16="http://schemas.microsoft.com/office/drawing/2014/main" id="{C4EE240C-4A32-F341-96FB-9E00C15A6A9E}"/>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5" name="Pladsholder til sidefod 4">
            <a:extLst>
              <a:ext uri="{FF2B5EF4-FFF2-40B4-BE49-F238E27FC236}">
                <a16:creationId xmlns:a16="http://schemas.microsoft.com/office/drawing/2014/main" id="{D5A1069A-062A-9348-B556-48B76A792A0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9746DA-F481-4D4B-95DC-CD33B15CC3B6}"/>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275530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FD3D4-DA87-7C4B-9E4B-DB75EB5D836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E2D0C51-AEB7-024F-83AB-A4D15C80369C}"/>
              </a:ext>
            </a:extLst>
          </p:cNvPr>
          <p:cNvSpPr>
            <a:spLocks noGrp="1"/>
          </p:cNvSpPr>
          <p:nvPr>
            <p:ph idx="1"/>
          </p:nvPr>
        </p:nvSpPr>
        <p:spPr/>
        <p:txBody>
          <a:bodyPr/>
          <a:lstStyle/>
          <a:p>
            <a:r>
              <a:rPr lang="da-DK"/>
              <a:t>Klik for at redigere teksttypografierne i masteren
Andet niveau
Tredje niveau
Fjerde niveau
Femte niveau</a:t>
            </a:r>
          </a:p>
        </p:txBody>
      </p:sp>
      <p:sp>
        <p:nvSpPr>
          <p:cNvPr id="4" name="Pladsholder til dato 3">
            <a:extLst>
              <a:ext uri="{FF2B5EF4-FFF2-40B4-BE49-F238E27FC236}">
                <a16:creationId xmlns:a16="http://schemas.microsoft.com/office/drawing/2014/main" id="{89AD1798-083E-0E43-A517-4CEE8EB8326E}"/>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5" name="Pladsholder til sidefod 4">
            <a:extLst>
              <a:ext uri="{FF2B5EF4-FFF2-40B4-BE49-F238E27FC236}">
                <a16:creationId xmlns:a16="http://schemas.microsoft.com/office/drawing/2014/main" id="{BABFCA67-E1BE-7B4B-80AD-631945E2873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B3BAFA3-C994-DA4E-BB73-7F6DBA91C77E}"/>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218898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31387-F2F1-8245-8B2F-FDD35470574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8EA19A6-E036-E74F-A798-945156E72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Klik for at redigere teksttypografierne i masteren
Andet niveau
Tredje niveau
Fjerde niveau
Femte niveau</a:t>
            </a:r>
          </a:p>
        </p:txBody>
      </p:sp>
      <p:sp>
        <p:nvSpPr>
          <p:cNvPr id="4" name="Pladsholder til dato 3">
            <a:extLst>
              <a:ext uri="{FF2B5EF4-FFF2-40B4-BE49-F238E27FC236}">
                <a16:creationId xmlns:a16="http://schemas.microsoft.com/office/drawing/2014/main" id="{12BF1825-90C8-694C-8477-126538140602}"/>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5" name="Pladsholder til sidefod 4">
            <a:extLst>
              <a:ext uri="{FF2B5EF4-FFF2-40B4-BE49-F238E27FC236}">
                <a16:creationId xmlns:a16="http://schemas.microsoft.com/office/drawing/2014/main" id="{67B66ADE-2C0D-754E-870C-D3C15F43CD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1DB3C61-A6B6-9046-B52C-5BEFFB856D37}"/>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333487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FD2A0-5463-504C-AD6D-15421ADD006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7AF71F8-478C-694F-A4AD-AAA41AC8EC34}"/>
              </a:ext>
            </a:extLst>
          </p:cNvPr>
          <p:cNvSpPr>
            <a:spLocks noGrp="1"/>
          </p:cNvSpPr>
          <p:nvPr>
            <p:ph sz="half" idx="1"/>
          </p:nvPr>
        </p:nvSpPr>
        <p:spPr>
          <a:xfrm>
            <a:off x="838200" y="1825625"/>
            <a:ext cx="5181600" cy="4351338"/>
          </a:xfrm>
        </p:spPr>
        <p:txBody>
          <a:bodyPr/>
          <a:lstStyle/>
          <a:p>
            <a:r>
              <a:rPr lang="da-DK"/>
              <a:t>Klik for at redigere teksttypografierne i masteren
Andet niveau
Tredje niveau
Fjerde niveau
Femte niveau</a:t>
            </a:r>
          </a:p>
        </p:txBody>
      </p:sp>
      <p:sp>
        <p:nvSpPr>
          <p:cNvPr id="4" name="Pladsholder til indhold 3">
            <a:extLst>
              <a:ext uri="{FF2B5EF4-FFF2-40B4-BE49-F238E27FC236}">
                <a16:creationId xmlns:a16="http://schemas.microsoft.com/office/drawing/2014/main" id="{E5295C0C-4982-3C4D-8908-1807FC1183D5}"/>
              </a:ext>
            </a:extLst>
          </p:cNvPr>
          <p:cNvSpPr>
            <a:spLocks noGrp="1"/>
          </p:cNvSpPr>
          <p:nvPr>
            <p:ph sz="half" idx="2"/>
          </p:nvPr>
        </p:nvSpPr>
        <p:spPr>
          <a:xfrm>
            <a:off x="6172200" y="1825625"/>
            <a:ext cx="5181600" cy="4351338"/>
          </a:xfrm>
        </p:spPr>
        <p:txBody>
          <a:bodyPr/>
          <a:lstStyle/>
          <a:p>
            <a:r>
              <a:rPr lang="da-DK"/>
              <a:t>Klik for at redigere teksttypografierne i masteren
Andet niveau
Tredje niveau
Fjerde niveau
Femte niveau</a:t>
            </a:r>
          </a:p>
        </p:txBody>
      </p:sp>
      <p:sp>
        <p:nvSpPr>
          <p:cNvPr id="5" name="Pladsholder til dato 4">
            <a:extLst>
              <a:ext uri="{FF2B5EF4-FFF2-40B4-BE49-F238E27FC236}">
                <a16:creationId xmlns:a16="http://schemas.microsoft.com/office/drawing/2014/main" id="{28BE4C95-FCCA-694F-9FD9-47D5AC7993ED}"/>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6" name="Pladsholder til sidefod 5">
            <a:extLst>
              <a:ext uri="{FF2B5EF4-FFF2-40B4-BE49-F238E27FC236}">
                <a16:creationId xmlns:a16="http://schemas.microsoft.com/office/drawing/2014/main" id="{2323860C-BDF7-D046-B35E-A5745C32027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BDCA483-23D2-A749-9310-D0EF55E55AAB}"/>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253483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51CAB-5B52-9342-B95A-321D29221A8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061BE13-89F8-BA41-989A-0F4ACA74F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Klik for at redigere teksttypografierne i masteren
Andet niveau
Tredje niveau
Fjerde niveau
Femte niveau</a:t>
            </a:r>
          </a:p>
        </p:txBody>
      </p:sp>
      <p:sp>
        <p:nvSpPr>
          <p:cNvPr id="4" name="Pladsholder til indhold 3">
            <a:extLst>
              <a:ext uri="{FF2B5EF4-FFF2-40B4-BE49-F238E27FC236}">
                <a16:creationId xmlns:a16="http://schemas.microsoft.com/office/drawing/2014/main" id="{BA70554A-98A2-2245-AF9E-D7953D24F689}"/>
              </a:ext>
            </a:extLst>
          </p:cNvPr>
          <p:cNvSpPr>
            <a:spLocks noGrp="1"/>
          </p:cNvSpPr>
          <p:nvPr>
            <p:ph sz="half" idx="2"/>
          </p:nvPr>
        </p:nvSpPr>
        <p:spPr>
          <a:xfrm>
            <a:off x="839788" y="2505075"/>
            <a:ext cx="5157787" cy="3684588"/>
          </a:xfrm>
        </p:spPr>
        <p:txBody>
          <a:bodyPr/>
          <a:lstStyle/>
          <a:p>
            <a:r>
              <a:rPr lang="da-DK"/>
              <a:t>Klik for at redigere teksttypografierne i masteren
Andet niveau
Tredje niveau
Fjerde niveau
Femte niveau</a:t>
            </a:r>
          </a:p>
        </p:txBody>
      </p:sp>
      <p:sp>
        <p:nvSpPr>
          <p:cNvPr id="5" name="Pladsholder til tekst 4">
            <a:extLst>
              <a:ext uri="{FF2B5EF4-FFF2-40B4-BE49-F238E27FC236}">
                <a16:creationId xmlns:a16="http://schemas.microsoft.com/office/drawing/2014/main" id="{40DDDF31-7D5F-304A-8E7E-A0CF0257D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Klik for at redigere teksttypografierne i masteren
Andet niveau
Tredje niveau
Fjerde niveau
Femte niveau</a:t>
            </a:r>
          </a:p>
        </p:txBody>
      </p:sp>
      <p:sp>
        <p:nvSpPr>
          <p:cNvPr id="6" name="Pladsholder til indhold 5">
            <a:extLst>
              <a:ext uri="{FF2B5EF4-FFF2-40B4-BE49-F238E27FC236}">
                <a16:creationId xmlns:a16="http://schemas.microsoft.com/office/drawing/2014/main" id="{25240CF4-8A9A-4D4A-8658-A0B6653DD534}"/>
              </a:ext>
            </a:extLst>
          </p:cNvPr>
          <p:cNvSpPr>
            <a:spLocks noGrp="1"/>
          </p:cNvSpPr>
          <p:nvPr>
            <p:ph sz="quarter" idx="4"/>
          </p:nvPr>
        </p:nvSpPr>
        <p:spPr>
          <a:xfrm>
            <a:off x="6172200" y="2505075"/>
            <a:ext cx="5183188" cy="3684588"/>
          </a:xfrm>
        </p:spPr>
        <p:txBody>
          <a:bodyPr/>
          <a:lstStyle/>
          <a:p>
            <a:r>
              <a:rPr lang="da-DK"/>
              <a:t>Klik for at redigere teksttypografierne i masteren
Andet niveau
Tredje niveau
Fjerde niveau
Femte niveau</a:t>
            </a:r>
          </a:p>
        </p:txBody>
      </p:sp>
      <p:sp>
        <p:nvSpPr>
          <p:cNvPr id="7" name="Pladsholder til dato 6">
            <a:extLst>
              <a:ext uri="{FF2B5EF4-FFF2-40B4-BE49-F238E27FC236}">
                <a16:creationId xmlns:a16="http://schemas.microsoft.com/office/drawing/2014/main" id="{5E7654C2-09B7-5C44-AF31-AC6F8E6919B1}"/>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8" name="Pladsholder til sidefod 7">
            <a:extLst>
              <a:ext uri="{FF2B5EF4-FFF2-40B4-BE49-F238E27FC236}">
                <a16:creationId xmlns:a16="http://schemas.microsoft.com/office/drawing/2014/main" id="{50451B0D-4ECA-494F-9059-465D4B0A7C5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6DB0BF3-C69F-F54C-9787-0C327853F0D7}"/>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236072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CB213-B4B3-8E49-899D-A5751B8C152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A77C405-023C-1649-8902-E7023C598731}"/>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4" name="Pladsholder til sidefod 3">
            <a:extLst>
              <a:ext uri="{FF2B5EF4-FFF2-40B4-BE49-F238E27FC236}">
                <a16:creationId xmlns:a16="http://schemas.microsoft.com/office/drawing/2014/main" id="{B4448173-11C3-4D4E-9E0C-85FB4736D8D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811D698-6F13-9148-A2D7-C06714DFDC83}"/>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48552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6682F2F-F4E8-EB4C-A98F-7626A715760F}"/>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3" name="Pladsholder til sidefod 2">
            <a:extLst>
              <a:ext uri="{FF2B5EF4-FFF2-40B4-BE49-F238E27FC236}">
                <a16:creationId xmlns:a16="http://schemas.microsoft.com/office/drawing/2014/main" id="{769BE2DF-28DA-344A-BE02-1F5E6D86521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6A7FC76-F02F-E149-80C1-1B02AEDD0E6E}"/>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13349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44764-7965-5749-8DD9-260322FDEE1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996451F-0C44-BA4D-9218-192FEE32C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Klik for at redigere teksttypografierne i masteren
Andet niveau
Tredje niveau
Fjerde niveau
Femte niveau</a:t>
            </a:r>
          </a:p>
        </p:txBody>
      </p:sp>
      <p:sp>
        <p:nvSpPr>
          <p:cNvPr id="4" name="Pladsholder til tekst 3">
            <a:extLst>
              <a:ext uri="{FF2B5EF4-FFF2-40B4-BE49-F238E27FC236}">
                <a16:creationId xmlns:a16="http://schemas.microsoft.com/office/drawing/2014/main" id="{F01FCEBD-F466-5D46-9AAF-9606868C4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Klik for at redigere teksttypografierne i masteren
Andet niveau
Tredje niveau
Fjerde niveau
Femte niveau</a:t>
            </a:r>
          </a:p>
        </p:txBody>
      </p:sp>
      <p:sp>
        <p:nvSpPr>
          <p:cNvPr id="5" name="Pladsholder til dato 4">
            <a:extLst>
              <a:ext uri="{FF2B5EF4-FFF2-40B4-BE49-F238E27FC236}">
                <a16:creationId xmlns:a16="http://schemas.microsoft.com/office/drawing/2014/main" id="{CBB6FAE4-BE7A-EF49-86EF-308106C09721}"/>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6" name="Pladsholder til sidefod 5">
            <a:extLst>
              <a:ext uri="{FF2B5EF4-FFF2-40B4-BE49-F238E27FC236}">
                <a16:creationId xmlns:a16="http://schemas.microsoft.com/office/drawing/2014/main" id="{381F3BA1-200A-D444-AEB9-33AD8A158A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B39A0D5-FA66-CF44-B0DE-C5F50CAF0104}"/>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105928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F2FDB-4159-5246-A9B8-6B0CF4FF829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F37988A-D366-944E-AB56-F30DE6492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1BED4DB-3CCB-0D45-B4CF-DC0D88028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Klik for at redigere teksttypografierne i masteren
Andet niveau
Tredje niveau
Fjerde niveau
Femte niveau</a:t>
            </a:r>
          </a:p>
        </p:txBody>
      </p:sp>
      <p:sp>
        <p:nvSpPr>
          <p:cNvPr id="5" name="Pladsholder til dato 4">
            <a:extLst>
              <a:ext uri="{FF2B5EF4-FFF2-40B4-BE49-F238E27FC236}">
                <a16:creationId xmlns:a16="http://schemas.microsoft.com/office/drawing/2014/main" id="{35D6A7C9-4CB2-FD4A-A177-CAB19C70EBC8}"/>
              </a:ext>
            </a:extLst>
          </p:cNvPr>
          <p:cNvSpPr>
            <a:spLocks noGrp="1"/>
          </p:cNvSpPr>
          <p:nvPr>
            <p:ph type="dt" sz="half" idx="10"/>
          </p:nvPr>
        </p:nvSpPr>
        <p:spPr/>
        <p:txBody>
          <a:bodyPr/>
          <a:lstStyle/>
          <a:p>
            <a:fld id="{C2646237-ED4A-1D45-B23F-CAF74957910B}" type="datetimeFigureOut">
              <a:rPr lang="da-DK" smtClean="0"/>
              <a:t>25.09.2025</a:t>
            </a:fld>
            <a:endParaRPr lang="da-DK"/>
          </a:p>
        </p:txBody>
      </p:sp>
      <p:sp>
        <p:nvSpPr>
          <p:cNvPr id="6" name="Pladsholder til sidefod 5">
            <a:extLst>
              <a:ext uri="{FF2B5EF4-FFF2-40B4-BE49-F238E27FC236}">
                <a16:creationId xmlns:a16="http://schemas.microsoft.com/office/drawing/2014/main" id="{9C673BA0-1D91-634C-8B8C-287BA5CCB28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40889C8-7503-5741-AD78-935ADB4E69EA}"/>
              </a:ext>
            </a:extLst>
          </p:cNvPr>
          <p:cNvSpPr>
            <a:spLocks noGrp="1"/>
          </p:cNvSpPr>
          <p:nvPr>
            <p:ph type="sldNum" sz="quarter" idx="12"/>
          </p:nvPr>
        </p:nvSpPr>
        <p:spPr/>
        <p:txBody>
          <a:bodyPr/>
          <a:lstStyle/>
          <a:p>
            <a:fld id="{CE7AB140-7FD5-D844-A3CD-2E9C8899C3B9}" type="slidenum">
              <a:rPr lang="da-DK" smtClean="0"/>
              <a:t>‹nr.›</a:t>
            </a:fld>
            <a:endParaRPr lang="da-DK"/>
          </a:p>
        </p:txBody>
      </p:sp>
    </p:spTree>
    <p:extLst>
      <p:ext uri="{BB962C8B-B14F-4D97-AF65-F5344CB8AC3E}">
        <p14:creationId xmlns:p14="http://schemas.microsoft.com/office/powerpoint/2010/main" val="180564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C1A8348-DA71-1149-B540-031D9FCDB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96A00E-EFFD-174D-B4E4-3051F0E6C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Klik for at redigere teksttypografierne i masteren
Andet niveau
Tredje niveau
Fjerde niveau
Femte niveau</a:t>
            </a:r>
          </a:p>
        </p:txBody>
      </p:sp>
      <p:sp>
        <p:nvSpPr>
          <p:cNvPr id="4" name="Pladsholder til dato 3">
            <a:extLst>
              <a:ext uri="{FF2B5EF4-FFF2-40B4-BE49-F238E27FC236}">
                <a16:creationId xmlns:a16="http://schemas.microsoft.com/office/drawing/2014/main" id="{69E230EF-C59E-A544-ACFC-CFFAB63BF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46237-ED4A-1D45-B23F-CAF74957910B}" type="datetimeFigureOut">
              <a:rPr lang="da-DK" smtClean="0"/>
              <a:t>25.09.2025</a:t>
            </a:fld>
            <a:endParaRPr lang="da-DK"/>
          </a:p>
        </p:txBody>
      </p:sp>
      <p:sp>
        <p:nvSpPr>
          <p:cNvPr id="5" name="Pladsholder til sidefod 4">
            <a:extLst>
              <a:ext uri="{FF2B5EF4-FFF2-40B4-BE49-F238E27FC236}">
                <a16:creationId xmlns:a16="http://schemas.microsoft.com/office/drawing/2014/main" id="{EE3F4C22-7E59-9A46-8ED8-3467F2270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11FC52D-55E4-854C-9D7C-FDC736DD1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AB140-7FD5-D844-A3CD-2E9C8899C3B9}" type="slidenum">
              <a:rPr lang="da-DK" smtClean="0"/>
              <a:t>‹nr.›</a:t>
            </a:fld>
            <a:endParaRPr lang="da-DK"/>
          </a:p>
        </p:txBody>
      </p:sp>
    </p:spTree>
    <p:extLst>
      <p:ext uri="{BB962C8B-B14F-4D97-AF65-F5344CB8AC3E}">
        <p14:creationId xmlns:p14="http://schemas.microsoft.com/office/powerpoint/2010/main" val="131802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Billede 6" descr="Mallorc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100" y="658813"/>
            <a:ext cx="2872800" cy="2060922"/>
          </a:xfrm>
          <a:prstGeom prst="rect">
            <a:avLst/>
          </a:prstGeom>
        </p:spPr>
      </p:pic>
      <p:pic>
        <p:nvPicPr>
          <p:cNvPr id="8" name="Billede 7" descr="Scan.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00" y="3028950"/>
            <a:ext cx="2869200" cy="3599408"/>
          </a:xfrm>
          <a:prstGeom prst="rect">
            <a:avLst/>
          </a:prstGeom>
        </p:spPr>
      </p:pic>
      <p:pic>
        <p:nvPicPr>
          <p:cNvPr id="5" name="Billede 4" descr="Et billede, der indeholder udendørs, træ, cykling, Cykelhjelm&#10;&#10;Automatisk genereret beskrivelse">
            <a:extLst>
              <a:ext uri="{FF2B5EF4-FFF2-40B4-BE49-F238E27FC236}">
                <a16:creationId xmlns:a16="http://schemas.microsoft.com/office/drawing/2014/main" id="{40FBB65D-23F1-3575-49EE-46F34121F921}"/>
              </a:ext>
            </a:extLst>
          </p:cNvPr>
          <p:cNvPicPr>
            <a:picLocks noChangeAspect="1"/>
          </p:cNvPicPr>
          <p:nvPr/>
        </p:nvPicPr>
        <p:blipFill>
          <a:blip r:embed="rId4"/>
          <a:stretch>
            <a:fillRect/>
          </a:stretch>
        </p:blipFill>
        <p:spPr>
          <a:xfrm>
            <a:off x="8142288" y="658813"/>
            <a:ext cx="3567113" cy="5387975"/>
          </a:xfrm>
          <a:prstGeom prst="rect">
            <a:avLst/>
          </a:prstGeom>
        </p:spPr>
      </p:pic>
      <p:sp>
        <p:nvSpPr>
          <p:cNvPr id="2" name="Titel 1"/>
          <p:cNvSpPr>
            <a:spLocks noGrp="1"/>
          </p:cNvSpPr>
          <p:nvPr>
            <p:ph type="ctrTitle"/>
          </p:nvPr>
        </p:nvSpPr>
        <p:spPr>
          <a:xfrm>
            <a:off x="477981" y="1122363"/>
            <a:ext cx="4023360" cy="3204134"/>
          </a:xfrm>
        </p:spPr>
        <p:txBody>
          <a:bodyPr anchor="ctr">
            <a:normAutofit/>
          </a:bodyPr>
          <a:lstStyle/>
          <a:p>
            <a:r>
              <a:rPr lang="da-DK" sz="4400" b="1" dirty="0"/>
              <a:t>CK Aarhus Cykeluge Mallorca</a:t>
            </a:r>
            <a:br>
              <a:rPr lang="da-DK" sz="4400" b="1" dirty="0"/>
            </a:br>
            <a:r>
              <a:rPr lang="da-DK" sz="4400" b="1" dirty="0"/>
              <a:t>Uge 11-2026</a:t>
            </a:r>
            <a:br>
              <a:rPr lang="da-DK" sz="4400" b="1" dirty="0"/>
            </a:br>
            <a:r>
              <a:rPr lang="da-DK" sz="1400" b="1" dirty="0">
                <a:solidFill>
                  <a:srgbClr val="FF0000"/>
                </a:solidFill>
              </a:rPr>
              <a:t>7½ dage på cykel</a:t>
            </a:r>
          </a:p>
        </p:txBody>
      </p:sp>
      <p:sp>
        <p:nvSpPr>
          <p:cNvPr id="3" name="Undertitel 2"/>
          <p:cNvSpPr>
            <a:spLocks noGrp="1"/>
          </p:cNvSpPr>
          <p:nvPr>
            <p:ph type="subTitle" idx="1"/>
          </p:nvPr>
        </p:nvSpPr>
        <p:spPr>
          <a:xfrm>
            <a:off x="477981" y="4872922"/>
            <a:ext cx="3933306" cy="1208141"/>
          </a:xfrm>
        </p:spPr>
        <p:txBody>
          <a:bodyPr>
            <a:normAutofit lnSpcReduction="10000"/>
          </a:bodyPr>
          <a:lstStyle/>
          <a:p>
            <a:pPr algn="l"/>
            <a:r>
              <a:rPr lang="da-DK" sz="2000" b="1" i="1" dirty="0"/>
              <a:t>Af Henrik Dann Andersen, 57 år og passioneret cykelrytter indenfor Landevej og </a:t>
            </a:r>
            <a:r>
              <a:rPr lang="da-DK" sz="2000" b="1" i="1" dirty="0" err="1"/>
              <a:t>Gravel</a:t>
            </a:r>
            <a:r>
              <a:rPr lang="da-DK" sz="2000" b="1" i="1" dirty="0"/>
              <a:t> ! </a:t>
            </a:r>
          </a:p>
          <a:p>
            <a:pPr algn="l"/>
            <a:r>
              <a:rPr lang="da-DK" sz="1400" b="1" i="1" dirty="0"/>
              <a:t>Har været omkring Banen, Cross og MTB</a:t>
            </a:r>
          </a:p>
        </p:txBody>
      </p:sp>
    </p:spTree>
    <p:extLst>
      <p:ext uri="{BB962C8B-B14F-4D97-AF65-F5344CB8AC3E}">
        <p14:creationId xmlns:p14="http://schemas.microsoft.com/office/powerpoint/2010/main" val="146517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Santa </a:t>
            </a:r>
            <a:r>
              <a:rPr lang="da-DK" dirty="0" err="1"/>
              <a:t>Ponsa</a:t>
            </a:r>
            <a:r>
              <a:rPr lang="da-DK" dirty="0"/>
              <a:t> sydvest for Palma de Mallorca</a:t>
            </a:r>
          </a:p>
        </p:txBody>
      </p:sp>
      <p:sp>
        <p:nvSpPr>
          <p:cNvPr id="5" name="Pladsholder til indhold 4"/>
          <p:cNvSpPr>
            <a:spLocks noGrp="1"/>
          </p:cNvSpPr>
          <p:nvPr>
            <p:ph idx="1"/>
          </p:nvPr>
        </p:nvSpPr>
        <p:spPr>
          <a:xfrm>
            <a:off x="609601" y="1600201"/>
            <a:ext cx="6505804" cy="4979320"/>
          </a:xfrm>
        </p:spPr>
        <p:txBody>
          <a:bodyPr>
            <a:normAutofit fontScale="92500"/>
          </a:bodyPr>
          <a:lstStyle/>
          <a:p>
            <a:r>
              <a:rPr lang="da-DK" sz="1800" dirty="0"/>
              <a:t>Træningslejr for hele CK Aarhus og for alle hold. Alle kan deltage fra U17 og op uanset disciplin, dog skal B&amp;U have følgeskab af mindst én  forældre. </a:t>
            </a:r>
          </a:p>
          <a:p>
            <a:r>
              <a:rPr lang="da-DK" sz="1800" dirty="0"/>
              <a:t>Som nogle måske ved er jeg blevet prioritetsejer på Mallorca i Santa </a:t>
            </a:r>
            <a:r>
              <a:rPr lang="da-DK" sz="1800" dirty="0" err="1"/>
              <a:t>Ponsa</a:t>
            </a:r>
            <a:r>
              <a:rPr lang="da-DK" sz="1800" dirty="0"/>
              <a:t> der ligger 20 km sydvest for Palma. (mellem Palma og </a:t>
            </a:r>
            <a:r>
              <a:rPr lang="da-DK" sz="1800" dirty="0" err="1"/>
              <a:t>Andratx</a:t>
            </a:r>
            <a:r>
              <a:rPr lang="da-DK" sz="1800" dirty="0"/>
              <a:t>) </a:t>
            </a:r>
          </a:p>
          <a:p>
            <a:r>
              <a:rPr lang="da-DK" sz="1800" dirty="0"/>
              <a:t>Santa </a:t>
            </a:r>
            <a:r>
              <a:rPr lang="da-DK" sz="1800" dirty="0" err="1"/>
              <a:t>Ponsa</a:t>
            </a:r>
            <a:r>
              <a:rPr lang="da-DK" sz="1800" dirty="0"/>
              <a:t> er en middel stor by med masser af liv også uden for højsæsonen. Det er en kystby helt ned til vandet med egen strand og </a:t>
            </a:r>
            <a:r>
              <a:rPr lang="da-DK" sz="1800" dirty="0" err="1"/>
              <a:t>down</a:t>
            </a:r>
            <a:r>
              <a:rPr lang="da-DK" sz="1800" dirty="0"/>
              <a:t> </a:t>
            </a:r>
            <a:r>
              <a:rPr lang="da-DK" sz="1800" dirty="0" err="1"/>
              <a:t>town</a:t>
            </a:r>
            <a:r>
              <a:rPr lang="da-DK" sz="1800" dirty="0"/>
              <a:t>.</a:t>
            </a:r>
          </a:p>
          <a:p>
            <a:r>
              <a:rPr lang="da-DK" sz="1800" dirty="0"/>
              <a:t>Cykelmæssigt ligger Santa </a:t>
            </a:r>
            <a:r>
              <a:rPr lang="da-DK" sz="1800" dirty="0" err="1"/>
              <a:t>Ponsa</a:t>
            </a:r>
            <a:r>
              <a:rPr lang="da-DK" sz="1800" dirty="0"/>
              <a:t> tæt op ad </a:t>
            </a:r>
            <a:r>
              <a:rPr lang="da-DK" sz="1800" dirty="0" err="1"/>
              <a:t>Tramuntana</a:t>
            </a:r>
            <a:r>
              <a:rPr lang="da-DK" sz="1800" dirty="0"/>
              <a:t> bjergene i syd som kan nås uden mange transport km og kun 5 min ude af byen kan man komme på mindre </a:t>
            </a:r>
            <a:r>
              <a:rPr lang="da-DK" sz="1800" dirty="0" err="1"/>
              <a:t>utrafikerede</a:t>
            </a:r>
            <a:r>
              <a:rPr lang="da-DK" sz="1800" dirty="0"/>
              <a:t> veje. </a:t>
            </a:r>
          </a:p>
          <a:p>
            <a:r>
              <a:rPr lang="da-DK" sz="1800" dirty="0"/>
              <a:t>Derfor kan man nemt lave gode ture i kuperede terræn uden det er +160 km. Man finder nemt gode ture omkring 50-70km med 3-4 gode stigninger. Ved lidt længere ture kommer man til de kendte Soller, </a:t>
            </a:r>
            <a:r>
              <a:rPr lang="da-DK" sz="1800" dirty="0" err="1"/>
              <a:t>Valldemossa</a:t>
            </a:r>
            <a:r>
              <a:rPr lang="da-DK" sz="1800" dirty="0"/>
              <a:t>, </a:t>
            </a:r>
            <a:r>
              <a:rPr lang="da-DK" sz="1800" dirty="0" err="1"/>
              <a:t>Esporles</a:t>
            </a:r>
            <a:r>
              <a:rPr lang="da-DK" sz="1800" dirty="0"/>
              <a:t>. Der kan også nås de høje bjerge </a:t>
            </a:r>
            <a:r>
              <a:rPr lang="da-DK" sz="1800" dirty="0" err="1"/>
              <a:t>Puig</a:t>
            </a:r>
            <a:r>
              <a:rPr lang="da-DK" sz="1800" dirty="0"/>
              <a:t> Major </a:t>
            </a:r>
            <a:r>
              <a:rPr lang="da-DK" sz="1800" dirty="0" err="1"/>
              <a:t>Sa</a:t>
            </a:r>
            <a:r>
              <a:rPr lang="da-DK" sz="1800" dirty="0"/>
              <a:t> </a:t>
            </a:r>
            <a:r>
              <a:rPr lang="da-DK" sz="1800" dirty="0" err="1"/>
              <a:t>Calobra</a:t>
            </a:r>
            <a:r>
              <a:rPr lang="da-DK" sz="1800" dirty="0"/>
              <a:t>. </a:t>
            </a:r>
          </a:p>
          <a:p>
            <a:r>
              <a:rPr lang="da-DK" sz="1800" dirty="0"/>
              <a:t>Fladere ture foregår normalt i udkanten af Palma eller omkring Santa Maria og ind på øen, hvor man kan køre flere kloster stigninger.</a:t>
            </a:r>
          </a:p>
        </p:txBody>
      </p:sp>
      <p:sp>
        <p:nvSpPr>
          <p:cNvPr id="6" name="Pladsholder til indhold 4"/>
          <p:cNvSpPr txBox="1">
            <a:spLocks/>
          </p:cNvSpPr>
          <p:nvPr/>
        </p:nvSpPr>
        <p:spPr>
          <a:xfrm>
            <a:off x="7323371" y="1606488"/>
            <a:ext cx="4689320" cy="4979320"/>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da-DK" sz="1800" dirty="0">
                <a:sym typeface="Wingdings"/>
              </a:rPr>
              <a:t>Der ligger et udmærket 4-stjernet Hotel centralt i byen som åbner tidligt for gæster til gode priser med halvpension (morgen/ aften).</a:t>
            </a:r>
          </a:p>
          <a:p>
            <a:pPr>
              <a:buFont typeface="Wingdings" charset="2"/>
              <a:buChar char="Ø"/>
            </a:pPr>
            <a:r>
              <a:rPr lang="da-DK" sz="1800" dirty="0">
                <a:sym typeface="Wingdings"/>
              </a:rPr>
              <a:t>Det hedder </a:t>
            </a:r>
            <a:r>
              <a:rPr lang="da-DK" sz="1800" b="1" dirty="0" err="1">
                <a:sym typeface="Wingdings"/>
              </a:rPr>
              <a:t>Bahia</a:t>
            </a:r>
            <a:r>
              <a:rPr lang="da-DK" sz="1800" b="1" dirty="0">
                <a:sym typeface="Wingdings"/>
              </a:rPr>
              <a:t> Del Sol </a:t>
            </a:r>
            <a:r>
              <a:rPr lang="da-DK" sz="1800" dirty="0">
                <a:sym typeface="Wingdings"/>
              </a:rPr>
              <a:t>og har udendørs pool, wellness center, buffet restaurant mv. samt cykelrum med værksted der kan benyttes. </a:t>
            </a:r>
          </a:p>
          <a:p>
            <a:pPr>
              <a:buFont typeface="Wingdings" charset="2"/>
              <a:buChar char="Ø"/>
            </a:pPr>
            <a:endParaRPr lang="da-DK" sz="2133" dirty="0"/>
          </a:p>
        </p:txBody>
      </p:sp>
      <p:pic>
        <p:nvPicPr>
          <p:cNvPr id="3" name="Billede 2" descr="Mallorca.png">
            <a:extLst>
              <a:ext uri="{FF2B5EF4-FFF2-40B4-BE49-F238E27FC236}">
                <a16:creationId xmlns:a16="http://schemas.microsoft.com/office/drawing/2014/main" id="{47605DCB-0817-55D5-7A84-20EC1EC29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764" y="3960912"/>
            <a:ext cx="3598036" cy="2581200"/>
          </a:xfrm>
          <a:prstGeom prst="rect">
            <a:avLst/>
          </a:prstGeom>
        </p:spPr>
      </p:pic>
    </p:spTree>
    <p:extLst>
      <p:ext uri="{BB962C8B-B14F-4D97-AF65-F5344CB8AC3E}">
        <p14:creationId xmlns:p14="http://schemas.microsoft.com/office/powerpoint/2010/main" val="411883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E0236F-EF37-8B4C-8B90-BE4F172F6249}"/>
              </a:ext>
            </a:extLst>
          </p:cNvPr>
          <p:cNvSpPr>
            <a:spLocks noGrp="1"/>
          </p:cNvSpPr>
          <p:nvPr>
            <p:ph type="ctrTitle"/>
          </p:nvPr>
        </p:nvSpPr>
        <p:spPr>
          <a:xfrm>
            <a:off x="643468" y="643467"/>
            <a:ext cx="4620584" cy="4567137"/>
          </a:xfrm>
        </p:spPr>
        <p:txBody>
          <a:bodyPr>
            <a:normAutofit/>
          </a:bodyPr>
          <a:lstStyle/>
          <a:p>
            <a:pPr algn="l"/>
            <a:r>
              <a:rPr lang="da-DK" sz="4400" dirty="0"/>
              <a:t>CK Aarhus </a:t>
            </a:r>
            <a:br>
              <a:rPr lang="da-DK" sz="4400" dirty="0"/>
            </a:br>
            <a:r>
              <a:rPr lang="da-DK" sz="4400" dirty="0"/>
              <a:t>Mallorca træningslejr </a:t>
            </a:r>
            <a:br>
              <a:rPr lang="da-DK" sz="4400" dirty="0"/>
            </a:br>
            <a:r>
              <a:rPr lang="da-DK" sz="4400" dirty="0"/>
              <a:t>uge 11 2026</a:t>
            </a:r>
          </a:p>
        </p:txBody>
      </p:sp>
      <p:sp>
        <p:nvSpPr>
          <p:cNvPr id="3" name="Undertitel 2">
            <a:extLst>
              <a:ext uri="{FF2B5EF4-FFF2-40B4-BE49-F238E27FC236}">
                <a16:creationId xmlns:a16="http://schemas.microsoft.com/office/drawing/2014/main" id="{4DF20B28-A640-D847-B1B2-8EE93D96D71C}"/>
              </a:ext>
            </a:extLst>
          </p:cNvPr>
          <p:cNvSpPr>
            <a:spLocks noGrp="1"/>
          </p:cNvSpPr>
          <p:nvPr>
            <p:ph type="subTitle" idx="1"/>
          </p:nvPr>
        </p:nvSpPr>
        <p:spPr>
          <a:xfrm>
            <a:off x="643467" y="5277684"/>
            <a:ext cx="4620584" cy="775494"/>
          </a:xfrm>
        </p:spPr>
        <p:txBody>
          <a:bodyPr>
            <a:normAutofit/>
          </a:bodyPr>
          <a:lstStyle/>
          <a:p>
            <a:pPr algn="l"/>
            <a:r>
              <a:rPr lang="da-DK" sz="2000" dirty="0"/>
              <a:t>Santa </a:t>
            </a:r>
            <a:r>
              <a:rPr lang="da-DK" sz="2000" dirty="0" err="1"/>
              <a:t>Ponsa</a:t>
            </a:r>
            <a:endParaRPr lang="da-DK" sz="2000" dirty="0"/>
          </a:p>
          <a:p>
            <a:pPr algn="l"/>
            <a:r>
              <a:rPr lang="da-DK" sz="2000" dirty="0"/>
              <a:t>v/ </a:t>
            </a:r>
            <a:r>
              <a:rPr lang="da-DK" sz="2000" dirty="0" err="1"/>
              <a:t>Bahia</a:t>
            </a:r>
            <a:r>
              <a:rPr lang="da-DK" sz="2000" dirty="0"/>
              <a:t> Del Sol </a:t>
            </a:r>
          </a:p>
        </p:txBody>
      </p:sp>
      <p:pic>
        <p:nvPicPr>
          <p:cNvPr id="6" name="Billede 5" descr="Et billede, der indeholder resort, udendørs, palmetræ, træ&#10;&#10;Automatisk genereret beskrivelse">
            <a:extLst>
              <a:ext uri="{FF2B5EF4-FFF2-40B4-BE49-F238E27FC236}">
                <a16:creationId xmlns:a16="http://schemas.microsoft.com/office/drawing/2014/main" id="{85FF2615-4EDE-C26D-CBE1-8EEDDF9EA104}"/>
              </a:ext>
            </a:extLst>
          </p:cNvPr>
          <p:cNvPicPr>
            <a:picLocks noChangeAspect="1"/>
          </p:cNvPicPr>
          <p:nvPr/>
        </p:nvPicPr>
        <p:blipFill rotWithShape="1">
          <a:blip r:embed="rId2"/>
          <a:srcRect l="19331" r="22632" b="-1"/>
          <a:stretch/>
        </p:blipFill>
        <p:spPr>
          <a:xfrm>
            <a:off x="3529013" y="10"/>
            <a:ext cx="866298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8923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7">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5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7" name="Billede 46" descr="Et billede, der indeholder udendørs, sky, møbel, bygning&#10;&#10;Automatisk genereret beskrivelse">
            <a:extLst>
              <a:ext uri="{FF2B5EF4-FFF2-40B4-BE49-F238E27FC236}">
                <a16:creationId xmlns:a16="http://schemas.microsoft.com/office/drawing/2014/main" id="{1761393E-044F-3EB6-6B55-3A045BF1D60B}"/>
              </a:ext>
            </a:extLst>
          </p:cNvPr>
          <p:cNvPicPr>
            <a:picLocks noChangeAspect="1"/>
          </p:cNvPicPr>
          <p:nvPr/>
        </p:nvPicPr>
        <p:blipFill>
          <a:blip r:embed="rId2"/>
          <a:stretch>
            <a:fillRect/>
          </a:stretch>
        </p:blipFill>
        <p:spPr>
          <a:xfrm>
            <a:off x="642938" y="815975"/>
            <a:ext cx="2260600" cy="1485900"/>
          </a:xfrm>
          <a:prstGeom prst="rect">
            <a:avLst/>
          </a:prstGeom>
        </p:spPr>
      </p:pic>
      <p:pic>
        <p:nvPicPr>
          <p:cNvPr id="37" name="Billede 36" descr="Et billede, der indeholder indendørs, Montre, mur, display/skærm/fremvisning&#10;&#10;Automatisk genereret beskrivelse">
            <a:extLst>
              <a:ext uri="{FF2B5EF4-FFF2-40B4-BE49-F238E27FC236}">
                <a16:creationId xmlns:a16="http://schemas.microsoft.com/office/drawing/2014/main" id="{DC44972E-6593-3317-A47B-700ACE813B1B}"/>
              </a:ext>
            </a:extLst>
          </p:cNvPr>
          <p:cNvPicPr>
            <a:picLocks noChangeAspect="1"/>
          </p:cNvPicPr>
          <p:nvPr/>
        </p:nvPicPr>
        <p:blipFill>
          <a:blip r:embed="rId3"/>
          <a:stretch>
            <a:fillRect/>
          </a:stretch>
        </p:blipFill>
        <p:spPr>
          <a:xfrm>
            <a:off x="2967038" y="815975"/>
            <a:ext cx="2260600" cy="1485900"/>
          </a:xfrm>
          <a:prstGeom prst="rect">
            <a:avLst/>
          </a:prstGeom>
        </p:spPr>
      </p:pic>
      <p:pic>
        <p:nvPicPr>
          <p:cNvPr id="29" name="Pladsholder til indhold 28" descr="Et billede, der indeholder resort, udendørs, palmetræ, træ&#10;&#10;Automatisk genereret beskrivelse">
            <a:extLst>
              <a:ext uri="{FF2B5EF4-FFF2-40B4-BE49-F238E27FC236}">
                <a16:creationId xmlns:a16="http://schemas.microsoft.com/office/drawing/2014/main" id="{26B9389B-FEB3-5EFD-D64A-E11485DEC29F}"/>
              </a:ext>
            </a:extLst>
          </p:cNvPr>
          <p:cNvPicPr>
            <a:picLocks noGrp="1" noChangeAspect="1"/>
          </p:cNvPicPr>
          <p:nvPr>
            <p:ph idx="1"/>
          </p:nvPr>
        </p:nvPicPr>
        <p:blipFill>
          <a:blip r:embed="rId4"/>
          <a:stretch>
            <a:fillRect/>
          </a:stretch>
        </p:blipFill>
        <p:spPr>
          <a:xfrm>
            <a:off x="5291138" y="815975"/>
            <a:ext cx="2263775" cy="1485900"/>
          </a:xfrm>
        </p:spPr>
      </p:pic>
      <p:pic>
        <p:nvPicPr>
          <p:cNvPr id="39" name="Billede 38" descr="Et billede, der indeholder møbel, Spisebord, bord, gulv&#10;&#10;Automatisk genereret beskrivelse">
            <a:extLst>
              <a:ext uri="{FF2B5EF4-FFF2-40B4-BE49-F238E27FC236}">
                <a16:creationId xmlns:a16="http://schemas.microsoft.com/office/drawing/2014/main" id="{CEE740CB-0294-7CA7-BAE3-7413D803F8BA}"/>
              </a:ext>
            </a:extLst>
          </p:cNvPr>
          <p:cNvPicPr>
            <a:picLocks noChangeAspect="1"/>
          </p:cNvPicPr>
          <p:nvPr/>
        </p:nvPicPr>
        <p:blipFill>
          <a:blip r:embed="rId5"/>
          <a:stretch>
            <a:fillRect/>
          </a:stretch>
        </p:blipFill>
        <p:spPr>
          <a:xfrm>
            <a:off x="7618413" y="815975"/>
            <a:ext cx="2263775" cy="1485900"/>
          </a:xfrm>
          <a:prstGeom prst="rect">
            <a:avLst/>
          </a:prstGeom>
        </p:spPr>
      </p:pic>
      <p:pic>
        <p:nvPicPr>
          <p:cNvPr id="43" name="Billede 42" descr="Et billede, der indeholder swimmingpool, vand, Kurby, Termer&#10;&#10;Automatisk genereret beskrivelse">
            <a:extLst>
              <a:ext uri="{FF2B5EF4-FFF2-40B4-BE49-F238E27FC236}">
                <a16:creationId xmlns:a16="http://schemas.microsoft.com/office/drawing/2014/main" id="{6720FB4B-A332-B45D-20FB-7F817FB4E178}"/>
              </a:ext>
            </a:extLst>
          </p:cNvPr>
          <p:cNvPicPr>
            <a:picLocks noChangeAspect="1"/>
          </p:cNvPicPr>
          <p:nvPr/>
        </p:nvPicPr>
        <p:blipFill>
          <a:blip r:embed="rId6"/>
          <a:stretch>
            <a:fillRect/>
          </a:stretch>
        </p:blipFill>
        <p:spPr>
          <a:xfrm>
            <a:off x="642938" y="2365375"/>
            <a:ext cx="2449513" cy="1609725"/>
          </a:xfrm>
          <a:prstGeom prst="rect">
            <a:avLst/>
          </a:prstGeom>
        </p:spPr>
      </p:pic>
      <p:pic>
        <p:nvPicPr>
          <p:cNvPr id="53" name="Billede 52" descr="Et billede, der indeholder Font/skrifttype&#10;&#10;Automatisk genereret beskrivelse">
            <a:extLst>
              <a:ext uri="{FF2B5EF4-FFF2-40B4-BE49-F238E27FC236}">
                <a16:creationId xmlns:a16="http://schemas.microsoft.com/office/drawing/2014/main" id="{70AA77BA-4ACC-EC63-E6B2-A6A713D87851}"/>
              </a:ext>
            </a:extLst>
          </p:cNvPr>
          <p:cNvPicPr>
            <a:picLocks noChangeAspect="1"/>
          </p:cNvPicPr>
          <p:nvPr/>
        </p:nvPicPr>
        <p:blipFill>
          <a:blip r:embed="rId7"/>
          <a:stretch>
            <a:fillRect/>
          </a:stretch>
        </p:blipFill>
        <p:spPr>
          <a:xfrm>
            <a:off x="3154363" y="2365375"/>
            <a:ext cx="4213225" cy="1609725"/>
          </a:xfrm>
          <a:prstGeom prst="rect">
            <a:avLst/>
          </a:prstGeom>
        </p:spPr>
      </p:pic>
      <p:pic>
        <p:nvPicPr>
          <p:cNvPr id="33" name="Billede 32" descr="Et billede, der indeholder swimmingpool, resort, Fritidscenter, gulv&#10;&#10;Automatisk genereret beskrivelse">
            <a:extLst>
              <a:ext uri="{FF2B5EF4-FFF2-40B4-BE49-F238E27FC236}">
                <a16:creationId xmlns:a16="http://schemas.microsoft.com/office/drawing/2014/main" id="{C6F7AB33-EF10-29B4-5027-8822B654C480}"/>
              </a:ext>
            </a:extLst>
          </p:cNvPr>
          <p:cNvPicPr>
            <a:picLocks noChangeAspect="1"/>
          </p:cNvPicPr>
          <p:nvPr/>
        </p:nvPicPr>
        <p:blipFill>
          <a:blip r:embed="rId8"/>
          <a:stretch>
            <a:fillRect/>
          </a:stretch>
        </p:blipFill>
        <p:spPr>
          <a:xfrm>
            <a:off x="7432675" y="2365375"/>
            <a:ext cx="2449513" cy="1609725"/>
          </a:xfrm>
          <a:prstGeom prst="rect">
            <a:avLst/>
          </a:prstGeom>
        </p:spPr>
      </p:pic>
      <p:pic>
        <p:nvPicPr>
          <p:cNvPr id="41" name="Billede 40" descr="Et billede, der indeholder mur, indendørs, loft, gulv&#10;&#10;Automatisk genereret beskrivelse">
            <a:extLst>
              <a:ext uri="{FF2B5EF4-FFF2-40B4-BE49-F238E27FC236}">
                <a16:creationId xmlns:a16="http://schemas.microsoft.com/office/drawing/2014/main" id="{9C379770-CAE8-399B-E54B-7A2BD866BA35}"/>
              </a:ext>
            </a:extLst>
          </p:cNvPr>
          <p:cNvPicPr>
            <a:picLocks noChangeAspect="1"/>
          </p:cNvPicPr>
          <p:nvPr/>
        </p:nvPicPr>
        <p:blipFill>
          <a:blip r:embed="rId9"/>
          <a:stretch>
            <a:fillRect/>
          </a:stretch>
        </p:blipFill>
        <p:spPr>
          <a:xfrm>
            <a:off x="642938" y="4038600"/>
            <a:ext cx="3035300" cy="2003425"/>
          </a:xfrm>
          <a:prstGeom prst="rect">
            <a:avLst/>
          </a:prstGeom>
        </p:spPr>
      </p:pic>
      <p:pic>
        <p:nvPicPr>
          <p:cNvPr id="35" name="Billede 34" descr="Et billede, der indeholder bygning, flaske, hylde, tekst&#10;&#10;Automatisk genereret beskrivelse">
            <a:extLst>
              <a:ext uri="{FF2B5EF4-FFF2-40B4-BE49-F238E27FC236}">
                <a16:creationId xmlns:a16="http://schemas.microsoft.com/office/drawing/2014/main" id="{349F0C50-E7E5-0A2A-D55A-8C70F63A73EC}"/>
              </a:ext>
            </a:extLst>
          </p:cNvPr>
          <p:cNvPicPr>
            <a:picLocks noChangeAspect="1"/>
          </p:cNvPicPr>
          <p:nvPr/>
        </p:nvPicPr>
        <p:blipFill>
          <a:blip r:embed="rId10"/>
          <a:stretch>
            <a:fillRect/>
          </a:stretch>
        </p:blipFill>
        <p:spPr>
          <a:xfrm>
            <a:off x="3741738" y="4038600"/>
            <a:ext cx="3038475" cy="2003425"/>
          </a:xfrm>
          <a:prstGeom prst="rect">
            <a:avLst/>
          </a:prstGeom>
        </p:spPr>
      </p:pic>
      <p:pic>
        <p:nvPicPr>
          <p:cNvPr id="31" name="Billede 30" descr="Et billede, der indeholder plante, bygning, skygge, træ&#10;&#10;Automatisk genereret beskrivelse">
            <a:extLst>
              <a:ext uri="{FF2B5EF4-FFF2-40B4-BE49-F238E27FC236}">
                <a16:creationId xmlns:a16="http://schemas.microsoft.com/office/drawing/2014/main" id="{32179152-349E-CEAD-90B4-65CEF3381F05}"/>
              </a:ext>
            </a:extLst>
          </p:cNvPr>
          <p:cNvPicPr>
            <a:picLocks noChangeAspect="1"/>
          </p:cNvPicPr>
          <p:nvPr/>
        </p:nvPicPr>
        <p:blipFill>
          <a:blip r:embed="rId11"/>
          <a:stretch>
            <a:fillRect/>
          </a:stretch>
        </p:blipFill>
        <p:spPr>
          <a:xfrm>
            <a:off x="6843713" y="4038600"/>
            <a:ext cx="3038475" cy="2003425"/>
          </a:xfrm>
          <a:prstGeom prst="rect">
            <a:avLst/>
          </a:prstGeom>
        </p:spPr>
      </p:pic>
    </p:spTree>
    <p:extLst>
      <p:ext uri="{BB962C8B-B14F-4D97-AF65-F5344CB8AC3E}">
        <p14:creationId xmlns:p14="http://schemas.microsoft.com/office/powerpoint/2010/main" val="229678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C5ED4-C570-CC45-A298-D2063CDFBAD2}"/>
              </a:ext>
            </a:extLst>
          </p:cNvPr>
          <p:cNvSpPr>
            <a:spLocks noGrp="1"/>
          </p:cNvSpPr>
          <p:nvPr>
            <p:ph type="title"/>
          </p:nvPr>
        </p:nvSpPr>
        <p:spPr/>
        <p:txBody>
          <a:bodyPr/>
          <a:lstStyle/>
          <a:p>
            <a:r>
              <a:rPr lang="da-DK" dirty="0"/>
              <a:t>Rejseprogram</a:t>
            </a:r>
          </a:p>
        </p:txBody>
      </p:sp>
      <p:sp>
        <p:nvSpPr>
          <p:cNvPr id="3" name="Pladsholder til indhold 2">
            <a:extLst>
              <a:ext uri="{FF2B5EF4-FFF2-40B4-BE49-F238E27FC236}">
                <a16:creationId xmlns:a16="http://schemas.microsoft.com/office/drawing/2014/main" id="{7A2BCB0E-3D18-8E4D-8E05-9543FC9DC26D}"/>
              </a:ext>
            </a:extLst>
          </p:cNvPr>
          <p:cNvSpPr>
            <a:spLocks noGrp="1"/>
          </p:cNvSpPr>
          <p:nvPr>
            <p:ph idx="1"/>
          </p:nvPr>
        </p:nvSpPr>
        <p:spPr/>
        <p:txBody>
          <a:bodyPr>
            <a:normAutofit fontScale="92500" lnSpcReduction="20000"/>
          </a:bodyPr>
          <a:lstStyle/>
          <a:p>
            <a:pPr marL="0" indent="0" algn="ctr">
              <a:buNone/>
            </a:pPr>
            <a:r>
              <a:rPr lang="da-DK" dirty="0"/>
              <a:t>Afrejse fra Hamborg Lufthavn</a:t>
            </a:r>
          </a:p>
          <a:p>
            <a:pPr marL="0" indent="0" algn="ctr">
              <a:buNone/>
            </a:pPr>
            <a:r>
              <a:rPr lang="da-DK" dirty="0"/>
              <a:t>Ankomst til Mallorca, Santa </a:t>
            </a:r>
            <a:r>
              <a:rPr lang="da-DK" dirty="0" err="1"/>
              <a:t>Ponsa</a:t>
            </a:r>
            <a:r>
              <a:rPr lang="da-DK" dirty="0"/>
              <a:t> 7. marts ca. 21.30 </a:t>
            </a:r>
          </a:p>
          <a:p>
            <a:pPr marL="0" indent="0" algn="ctr">
              <a:buNone/>
            </a:pPr>
            <a:r>
              <a:rPr lang="da-DK" dirty="0"/>
              <a:t>Check-in på Hotel ved ankomst</a:t>
            </a:r>
          </a:p>
          <a:p>
            <a:pPr marL="0" indent="0" algn="ctr">
              <a:buNone/>
            </a:pPr>
            <a:endParaRPr lang="da-DK" dirty="0"/>
          </a:p>
          <a:p>
            <a:pPr marL="0" indent="0" algn="ctr">
              <a:buNone/>
            </a:pPr>
            <a:endParaRPr lang="da-DK" b="1" dirty="0"/>
          </a:p>
          <a:p>
            <a:pPr marL="0" indent="0" algn="ctr">
              <a:buNone/>
            </a:pPr>
            <a:r>
              <a:rPr lang="da-DK" b="1" dirty="0"/>
              <a:t>----- TRÆNINGSUGE -----</a:t>
            </a:r>
          </a:p>
          <a:p>
            <a:pPr marL="0" indent="0" algn="ctr">
              <a:buNone/>
            </a:pPr>
            <a:endParaRPr lang="da-DK" b="1" dirty="0"/>
          </a:p>
          <a:p>
            <a:pPr marL="0" indent="0" algn="ctr">
              <a:buNone/>
            </a:pPr>
            <a:r>
              <a:rPr lang="da-DK" dirty="0"/>
              <a:t>Check ud af hotel 15. marts</a:t>
            </a:r>
          </a:p>
          <a:p>
            <a:pPr marL="0" indent="0" algn="ctr">
              <a:buNone/>
            </a:pPr>
            <a:r>
              <a:rPr lang="da-DK" dirty="0"/>
              <a:t>Mødetid med alt pakket (kl. 10.30) </a:t>
            </a:r>
          </a:p>
          <a:p>
            <a:pPr marL="0" indent="0" algn="ctr">
              <a:buNone/>
            </a:pPr>
            <a:r>
              <a:rPr lang="da-DK" dirty="0"/>
              <a:t>Afrejse fra hotel (kl. 11.00) </a:t>
            </a:r>
            <a:r>
              <a:rPr lang="da-DK" dirty="0" err="1"/>
              <a:t>sharp</a:t>
            </a:r>
            <a:r>
              <a:rPr lang="da-DK" dirty="0"/>
              <a:t>! (bus kører)</a:t>
            </a:r>
          </a:p>
        </p:txBody>
      </p:sp>
      <p:pic>
        <p:nvPicPr>
          <p:cNvPr id="5" name="Grafik 4" descr="Sol">
            <a:extLst>
              <a:ext uri="{FF2B5EF4-FFF2-40B4-BE49-F238E27FC236}">
                <a16:creationId xmlns:a16="http://schemas.microsoft.com/office/drawing/2014/main" id="{AFEEB6EF-40FB-4F48-9028-B479FF3BB5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44933" y="3429000"/>
            <a:ext cx="914400" cy="914400"/>
          </a:xfrm>
          <a:prstGeom prst="rect">
            <a:avLst/>
          </a:prstGeom>
        </p:spPr>
      </p:pic>
      <p:pic>
        <p:nvPicPr>
          <p:cNvPr id="6" name="Grafik 5" descr="Sol">
            <a:extLst>
              <a:ext uri="{FF2B5EF4-FFF2-40B4-BE49-F238E27FC236}">
                <a16:creationId xmlns:a16="http://schemas.microsoft.com/office/drawing/2014/main" id="{9D380CC1-E807-5F43-92C7-352BD542E6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6668" y="3429000"/>
            <a:ext cx="914400" cy="914400"/>
          </a:xfrm>
          <a:prstGeom prst="rect">
            <a:avLst/>
          </a:prstGeom>
        </p:spPr>
      </p:pic>
      <p:pic>
        <p:nvPicPr>
          <p:cNvPr id="7" name="Grafik 6" descr="Sol">
            <a:extLst>
              <a:ext uri="{FF2B5EF4-FFF2-40B4-BE49-F238E27FC236}">
                <a16:creationId xmlns:a16="http://schemas.microsoft.com/office/drawing/2014/main" id="{E2973673-2968-A046-BD53-BDD24AADEC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10131" y="3429000"/>
            <a:ext cx="914400" cy="914400"/>
          </a:xfrm>
          <a:prstGeom prst="rect">
            <a:avLst/>
          </a:prstGeom>
        </p:spPr>
      </p:pic>
      <p:pic>
        <p:nvPicPr>
          <p:cNvPr id="8" name="Grafik 7" descr="Sol">
            <a:extLst>
              <a:ext uri="{FF2B5EF4-FFF2-40B4-BE49-F238E27FC236}">
                <a16:creationId xmlns:a16="http://schemas.microsoft.com/office/drawing/2014/main" id="{949C31F5-B70D-F040-A929-8F9E1E3C8F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2668" y="3429000"/>
            <a:ext cx="914400" cy="914400"/>
          </a:xfrm>
          <a:prstGeom prst="rect">
            <a:avLst/>
          </a:prstGeom>
        </p:spPr>
      </p:pic>
    </p:spTree>
    <p:extLst>
      <p:ext uri="{BB962C8B-B14F-4D97-AF65-F5344CB8AC3E}">
        <p14:creationId xmlns:p14="http://schemas.microsoft.com/office/powerpoint/2010/main" val="311674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E0B5C-6373-7A41-94E7-7816C697753D}"/>
              </a:ext>
            </a:extLst>
          </p:cNvPr>
          <p:cNvSpPr>
            <a:spLocks noGrp="1"/>
          </p:cNvSpPr>
          <p:nvPr>
            <p:ph type="title"/>
          </p:nvPr>
        </p:nvSpPr>
        <p:spPr/>
        <p:txBody>
          <a:bodyPr/>
          <a:lstStyle/>
          <a:p>
            <a:r>
              <a:rPr lang="da-DK" dirty="0"/>
              <a:t>Træningsuge for de forskellige CK Aarhus hold</a:t>
            </a:r>
          </a:p>
        </p:txBody>
      </p:sp>
      <p:sp>
        <p:nvSpPr>
          <p:cNvPr id="3" name="Pladsholder til indhold 2">
            <a:extLst>
              <a:ext uri="{FF2B5EF4-FFF2-40B4-BE49-F238E27FC236}">
                <a16:creationId xmlns:a16="http://schemas.microsoft.com/office/drawing/2014/main" id="{94C39D94-DCF2-5B4F-9DEF-9CDDABF0E575}"/>
              </a:ext>
            </a:extLst>
          </p:cNvPr>
          <p:cNvSpPr>
            <a:spLocks noGrp="1"/>
          </p:cNvSpPr>
          <p:nvPr>
            <p:ph idx="1"/>
          </p:nvPr>
        </p:nvSpPr>
        <p:spPr>
          <a:xfrm>
            <a:off x="838200" y="1825625"/>
            <a:ext cx="10515600" cy="4846108"/>
          </a:xfrm>
        </p:spPr>
        <p:txBody>
          <a:bodyPr>
            <a:normAutofit lnSpcReduction="10000"/>
          </a:bodyPr>
          <a:lstStyle/>
          <a:p>
            <a:pPr marL="0" indent="0">
              <a:buNone/>
            </a:pPr>
            <a:r>
              <a:rPr lang="da-DK" dirty="0"/>
              <a:t>For det detaljerede program se venligst træningsprogrammet</a:t>
            </a:r>
          </a:p>
          <a:p>
            <a:pPr marL="0" indent="0">
              <a:buNone/>
            </a:pPr>
            <a:r>
              <a:rPr lang="da-DK" sz="1700" i="1" dirty="0"/>
              <a:t>(kommer senere)</a:t>
            </a:r>
            <a:endParaRPr lang="da-DK" dirty="0"/>
          </a:p>
          <a:p>
            <a:pPr marL="0" indent="0">
              <a:buNone/>
            </a:pPr>
            <a:r>
              <a:rPr lang="da-DK" dirty="0"/>
              <a:t>Vi træner hver dag tilpasset de enkelte hold og niveau. Men sørg altid for at få </a:t>
            </a:r>
            <a:r>
              <a:rPr lang="da-DK" b="1" dirty="0"/>
              <a:t>spist</a:t>
            </a:r>
            <a:r>
              <a:rPr lang="da-DK" dirty="0"/>
              <a:t>, </a:t>
            </a:r>
            <a:r>
              <a:rPr lang="da-DK" b="1" dirty="0"/>
              <a:t>drukket</a:t>
            </a:r>
            <a:r>
              <a:rPr lang="da-DK" dirty="0"/>
              <a:t> og </a:t>
            </a:r>
            <a:r>
              <a:rPr lang="da-DK" b="1" dirty="0"/>
              <a:t>sovet</a:t>
            </a:r>
            <a:r>
              <a:rPr lang="da-DK" dirty="0"/>
              <a:t> godt. Medbring altid rigeligt mad i lommerne på træningsturene og sukker i dunken. Vi holder </a:t>
            </a:r>
            <a:r>
              <a:rPr lang="da-DK" b="1" dirty="0"/>
              <a:t>korte pauser eller kaffe stop </a:t>
            </a:r>
            <a:r>
              <a:rPr lang="da-DK" dirty="0"/>
              <a:t>på alle turer og </a:t>
            </a:r>
            <a:r>
              <a:rPr lang="da-DK" b="1" dirty="0"/>
              <a:t>spisepauser</a:t>
            </a:r>
            <a:r>
              <a:rPr lang="da-DK" dirty="0"/>
              <a:t> på de lange ture, kan dog variere på de forskellige hold alt efter ønske!</a:t>
            </a:r>
          </a:p>
          <a:p>
            <a:pPr marL="0" indent="0">
              <a:buNone/>
            </a:pPr>
            <a:endParaRPr lang="da-DK" dirty="0"/>
          </a:p>
          <a:p>
            <a:pPr marL="0" indent="0">
              <a:buNone/>
            </a:pPr>
            <a:r>
              <a:rPr lang="da-DK" dirty="0"/>
              <a:t>Vi køre alle dage </a:t>
            </a:r>
            <a:r>
              <a:rPr lang="da-DK" b="1" dirty="0"/>
              <a:t>afsted </a:t>
            </a:r>
            <a:r>
              <a:rPr lang="da-DK" u="sng" dirty="0"/>
              <a:t>kl. 10.00 </a:t>
            </a:r>
            <a:r>
              <a:rPr lang="da-DK" dirty="0"/>
              <a:t>fra Hotellet i opdelte grupper med undtagelse af søndag den første dag hvor vi køre </a:t>
            </a:r>
            <a:r>
              <a:rPr lang="da-DK" u="sng" dirty="0"/>
              <a:t>kl. 11.00 </a:t>
            </a:r>
            <a:r>
              <a:rPr lang="da-DK" dirty="0"/>
              <a:t>så der er tid til at samle cykler.   </a:t>
            </a:r>
          </a:p>
          <a:p>
            <a:pPr marL="0" indent="0">
              <a:buNone/>
            </a:pPr>
            <a:r>
              <a:rPr lang="da-DK" dirty="0"/>
              <a:t>Afsted kl. 10.00 betyder man er </a:t>
            </a:r>
            <a:r>
              <a:rPr lang="da-DK" b="1" dirty="0"/>
              <a:t>klar til at cykle </a:t>
            </a:r>
            <a:r>
              <a:rPr lang="da-DK" dirty="0"/>
              <a:t>og ikke mødetidspunkt!</a:t>
            </a:r>
          </a:p>
        </p:txBody>
      </p:sp>
      <p:pic>
        <p:nvPicPr>
          <p:cNvPr id="5" name="Grafik 4" descr="Tommelfingeren opad">
            <a:extLst>
              <a:ext uri="{FF2B5EF4-FFF2-40B4-BE49-F238E27FC236}">
                <a16:creationId xmlns:a16="http://schemas.microsoft.com/office/drawing/2014/main" id="{E617431D-8959-F847-8338-F494E392D6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2267" y="1532466"/>
            <a:ext cx="914400" cy="914400"/>
          </a:xfrm>
          <a:prstGeom prst="rect">
            <a:avLst/>
          </a:prstGeom>
        </p:spPr>
      </p:pic>
    </p:spTree>
    <p:extLst>
      <p:ext uri="{BB962C8B-B14F-4D97-AF65-F5344CB8AC3E}">
        <p14:creationId xmlns:p14="http://schemas.microsoft.com/office/powerpoint/2010/main" val="410055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800A0-3BE4-794A-B247-741E53F9B959}"/>
              </a:ext>
            </a:extLst>
          </p:cNvPr>
          <p:cNvSpPr>
            <a:spLocks noGrp="1"/>
          </p:cNvSpPr>
          <p:nvPr>
            <p:ph type="title"/>
          </p:nvPr>
        </p:nvSpPr>
        <p:spPr>
          <a:xfrm>
            <a:off x="762000" y="1138265"/>
            <a:ext cx="5791199" cy="1401183"/>
          </a:xfrm>
        </p:spPr>
        <p:txBody>
          <a:bodyPr anchor="t">
            <a:normAutofit/>
          </a:bodyPr>
          <a:lstStyle/>
          <a:p>
            <a:r>
              <a:rPr lang="da-DK" sz="3200"/>
              <a:t>Evaluering og socialt samvær</a:t>
            </a:r>
          </a:p>
        </p:txBody>
      </p:sp>
      <p:cxnSp>
        <p:nvCxnSpPr>
          <p:cNvPr id="14"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DC27034A-9615-254D-A4FB-A0B0DE3D3DEE}"/>
              </a:ext>
            </a:extLst>
          </p:cNvPr>
          <p:cNvSpPr>
            <a:spLocks noGrp="1"/>
          </p:cNvSpPr>
          <p:nvPr>
            <p:ph idx="1"/>
          </p:nvPr>
        </p:nvSpPr>
        <p:spPr>
          <a:xfrm>
            <a:off x="762000" y="2551176"/>
            <a:ext cx="5791199" cy="3602935"/>
          </a:xfrm>
        </p:spPr>
        <p:txBody>
          <a:bodyPr>
            <a:normAutofit/>
          </a:bodyPr>
          <a:lstStyle/>
          <a:p>
            <a:pPr marL="0" indent="0">
              <a:buNone/>
            </a:pPr>
            <a:r>
              <a:rPr lang="da-DK" sz="2000" dirty="0"/>
              <a:t>Træningsturene variere på de forskellige hold iht. Programmet (kommer senere)</a:t>
            </a:r>
          </a:p>
          <a:p>
            <a:pPr marL="0" indent="0">
              <a:buNone/>
            </a:pPr>
            <a:endParaRPr lang="da-DK" sz="2000" dirty="0"/>
          </a:p>
          <a:p>
            <a:pPr marL="0" indent="0">
              <a:buNone/>
            </a:pPr>
            <a:r>
              <a:rPr lang="da-DK" sz="2000" dirty="0"/>
              <a:t>Det er frit hvad man vil efter endt træning, men opfordres til at få lidt at spise, drikke og slappe af ved poolen/ socialt samvær eller på  ens værelse. </a:t>
            </a:r>
          </a:p>
          <a:p>
            <a:pPr marL="0" indent="0">
              <a:buNone/>
            </a:pPr>
            <a:r>
              <a:rPr lang="da-DK" sz="2000" dirty="0"/>
              <a:t>Vi spiser middag kl. 18.00 – ca. 20.30. </a:t>
            </a:r>
          </a:p>
          <a:p>
            <a:pPr marL="0" indent="0">
              <a:buNone/>
            </a:pPr>
            <a:endParaRPr lang="da-DK" sz="2000" dirty="0"/>
          </a:p>
          <a:p>
            <a:pPr marL="0" indent="0">
              <a:buNone/>
            </a:pPr>
            <a:r>
              <a:rPr lang="da-DK" sz="2000" dirty="0"/>
              <a:t>Dagligt evalueringsmøde og social samvær fra 20.30 – 22.00 på hotellet. </a:t>
            </a:r>
          </a:p>
        </p:txBody>
      </p:sp>
      <p:sp>
        <p:nvSpPr>
          <p:cNvPr id="15" name="Rectangle 11">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tekst, Font/skrifttype, menu, plakat&#10;&#10;Automatisk genereret beskrivelse">
            <a:extLst>
              <a:ext uri="{FF2B5EF4-FFF2-40B4-BE49-F238E27FC236}">
                <a16:creationId xmlns:a16="http://schemas.microsoft.com/office/drawing/2014/main" id="{55D6226D-DE68-F27D-7636-ED0F0CA0D55B}"/>
              </a:ext>
            </a:extLst>
          </p:cNvPr>
          <p:cNvPicPr>
            <a:picLocks noChangeAspect="1"/>
          </p:cNvPicPr>
          <p:nvPr/>
        </p:nvPicPr>
        <p:blipFill>
          <a:blip r:embed="rId2"/>
          <a:stretch>
            <a:fillRect/>
          </a:stretch>
        </p:blipFill>
        <p:spPr>
          <a:xfrm>
            <a:off x="8024191" y="1124881"/>
            <a:ext cx="3452192" cy="4602922"/>
          </a:xfrm>
          <a:prstGeom prst="rect">
            <a:avLst/>
          </a:prstGeom>
        </p:spPr>
      </p:pic>
    </p:spTree>
    <p:extLst>
      <p:ext uri="{BB962C8B-B14F-4D97-AF65-F5344CB8AC3E}">
        <p14:creationId xmlns:p14="http://schemas.microsoft.com/office/powerpoint/2010/main" val="196135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ADE19-DDB5-4142-8D47-07CE91A896DE}"/>
              </a:ext>
            </a:extLst>
          </p:cNvPr>
          <p:cNvSpPr>
            <a:spLocks noGrp="1"/>
          </p:cNvSpPr>
          <p:nvPr>
            <p:ph type="title"/>
          </p:nvPr>
        </p:nvSpPr>
        <p:spPr/>
        <p:txBody>
          <a:bodyPr/>
          <a:lstStyle/>
          <a:p>
            <a:r>
              <a:rPr lang="da-DK" dirty="0"/>
              <a:t>Spilleregler på Mallorca!</a:t>
            </a:r>
          </a:p>
        </p:txBody>
      </p:sp>
      <p:sp>
        <p:nvSpPr>
          <p:cNvPr id="3" name="Pladsholder til indhold 2">
            <a:extLst>
              <a:ext uri="{FF2B5EF4-FFF2-40B4-BE49-F238E27FC236}">
                <a16:creationId xmlns:a16="http://schemas.microsoft.com/office/drawing/2014/main" id="{27A7B96A-C4B4-234A-965D-B1C6DCBC73A5}"/>
              </a:ext>
            </a:extLst>
          </p:cNvPr>
          <p:cNvSpPr>
            <a:spLocks noGrp="1"/>
          </p:cNvSpPr>
          <p:nvPr>
            <p:ph idx="1"/>
          </p:nvPr>
        </p:nvSpPr>
        <p:spPr>
          <a:xfrm>
            <a:off x="838200" y="1825624"/>
            <a:ext cx="10515600" cy="5032375"/>
          </a:xfrm>
        </p:spPr>
        <p:txBody>
          <a:bodyPr>
            <a:normAutofit fontScale="92500" lnSpcReduction="10000"/>
          </a:bodyPr>
          <a:lstStyle/>
          <a:p>
            <a:pPr marL="0" lvl="0" indent="0" algn="ctr">
              <a:spcBef>
                <a:spcPts val="0"/>
              </a:spcBef>
              <a:buClr>
                <a:schemeClr val="dk1"/>
              </a:buClr>
              <a:buSzPct val="25000"/>
              <a:buNone/>
            </a:pPr>
            <a:r>
              <a:rPr lang="da-DK" dirty="0">
                <a:solidFill>
                  <a:schemeClr val="dk1"/>
                </a:solidFill>
                <a:ea typeface="Calibri"/>
                <a:cs typeface="Calibri"/>
                <a:sym typeface="Calibri"/>
              </a:rPr>
              <a:t>Der køres 2 og 2 pænt i højre side af vejen, men bilister tager meget hensyn til os så vær ikke overrasket hvis de bliver bagved i lang tid men træk gerne ind! </a:t>
            </a:r>
          </a:p>
          <a:p>
            <a:pPr marL="0" lvl="0" indent="0" algn="ctr">
              <a:spcBef>
                <a:spcPts val="0"/>
              </a:spcBef>
              <a:buClr>
                <a:schemeClr val="dk1"/>
              </a:buClr>
              <a:buSzPct val="25000"/>
              <a:buNone/>
            </a:pPr>
            <a:endParaRPr lang="da-DK" dirty="0">
              <a:solidFill>
                <a:schemeClr val="dk1"/>
              </a:solidFill>
              <a:ea typeface="Calibri"/>
              <a:cs typeface="Calibri"/>
              <a:sym typeface="Calibri"/>
            </a:endParaRPr>
          </a:p>
          <a:p>
            <a:pPr marL="0" lvl="0" indent="0" algn="ctr">
              <a:spcBef>
                <a:spcPts val="0"/>
              </a:spcBef>
              <a:buClr>
                <a:schemeClr val="dk1"/>
              </a:buClr>
              <a:buSzPct val="25000"/>
              <a:buNone/>
            </a:pPr>
            <a:r>
              <a:rPr lang="da-DK" dirty="0">
                <a:solidFill>
                  <a:schemeClr val="dk1"/>
                </a:solidFill>
                <a:ea typeface="Calibri"/>
                <a:cs typeface="Calibri"/>
                <a:sym typeface="Calibri"/>
              </a:rPr>
              <a:t>Vær opmærksom på fugtige veje er = meget glat! </a:t>
            </a:r>
          </a:p>
          <a:p>
            <a:pPr marL="0" lvl="0" indent="0" algn="ctr">
              <a:spcBef>
                <a:spcPts val="0"/>
              </a:spcBef>
              <a:buClr>
                <a:schemeClr val="dk1"/>
              </a:buClr>
              <a:buSzPct val="25000"/>
              <a:buNone/>
            </a:pPr>
            <a:endParaRPr lang="da-DK" dirty="0">
              <a:solidFill>
                <a:schemeClr val="dk1"/>
              </a:solidFill>
              <a:ea typeface="Calibri"/>
              <a:cs typeface="Calibri"/>
              <a:sym typeface="Calibri"/>
            </a:endParaRPr>
          </a:p>
          <a:p>
            <a:pPr marL="0" lvl="0" indent="0" algn="ctr">
              <a:spcBef>
                <a:spcPts val="0"/>
              </a:spcBef>
              <a:buClr>
                <a:schemeClr val="dk1"/>
              </a:buClr>
              <a:buSzPct val="25000"/>
              <a:buNone/>
            </a:pPr>
            <a:r>
              <a:rPr lang="da-DK" dirty="0">
                <a:solidFill>
                  <a:schemeClr val="dk1"/>
                </a:solidFill>
                <a:ea typeface="Calibri"/>
                <a:cs typeface="Calibri"/>
                <a:sym typeface="Calibri"/>
              </a:rPr>
              <a:t>DER KØRES </a:t>
            </a:r>
            <a:r>
              <a:rPr lang="da-DK" u="sng" dirty="0">
                <a:solidFill>
                  <a:schemeClr val="dk1"/>
                </a:solidFill>
                <a:ea typeface="Calibri"/>
                <a:cs typeface="Calibri"/>
                <a:sym typeface="Calibri"/>
              </a:rPr>
              <a:t>IKKE</a:t>
            </a:r>
            <a:r>
              <a:rPr lang="da-DK" dirty="0">
                <a:solidFill>
                  <a:schemeClr val="dk1"/>
                </a:solidFill>
                <a:ea typeface="Calibri"/>
                <a:cs typeface="Calibri"/>
                <a:sym typeface="Calibri"/>
              </a:rPr>
              <a:t> VÆDDELØB PÅ NEDKØRSLER OG DET ACCEPTERES IKKE, </a:t>
            </a:r>
          </a:p>
          <a:p>
            <a:pPr marL="0" lvl="0" indent="0" algn="ctr">
              <a:spcBef>
                <a:spcPts val="0"/>
              </a:spcBef>
              <a:buClr>
                <a:schemeClr val="dk1"/>
              </a:buClr>
              <a:buSzPct val="25000"/>
              <a:buNone/>
            </a:pPr>
            <a:r>
              <a:rPr lang="da-DK" dirty="0">
                <a:solidFill>
                  <a:schemeClr val="dk1"/>
                </a:solidFill>
                <a:ea typeface="Calibri"/>
                <a:cs typeface="Calibri"/>
                <a:sym typeface="Calibri"/>
              </a:rPr>
              <a:t>HVIS FOLK KØRE MED HOVEDET UNDER ARMEN!</a:t>
            </a:r>
          </a:p>
          <a:p>
            <a:pPr marL="0" lvl="0" indent="0">
              <a:spcBef>
                <a:spcPts val="544"/>
              </a:spcBef>
              <a:buClr>
                <a:schemeClr val="dk1"/>
              </a:buClr>
              <a:buSzPct val="25000"/>
              <a:buNone/>
            </a:pPr>
            <a:endParaRPr lang="da-DK" dirty="0">
              <a:solidFill>
                <a:schemeClr val="dk1"/>
              </a:solidFill>
              <a:ea typeface="Calibri"/>
              <a:cs typeface="Calibri"/>
              <a:sym typeface="Calibri"/>
            </a:endParaRPr>
          </a:p>
          <a:p>
            <a:pPr marL="0" lvl="0" indent="0" algn="ctr">
              <a:spcBef>
                <a:spcPts val="544"/>
              </a:spcBef>
              <a:buClr>
                <a:schemeClr val="dk1"/>
              </a:buClr>
              <a:buSzPct val="25000"/>
              <a:buNone/>
            </a:pPr>
            <a:r>
              <a:rPr lang="da-DK" dirty="0">
                <a:solidFill>
                  <a:schemeClr val="dk1"/>
                </a:solidFill>
                <a:ea typeface="Calibri"/>
                <a:cs typeface="Calibri"/>
                <a:sym typeface="Calibri"/>
              </a:rPr>
              <a:t>Undlad at overhale hinanden på nedkørsler, medmindre der er fri udsyn og man er fri af sving. For de mindre sikre på nedkørslerne, kan det være ekstra farligt med en mand på siden – så respekter at alle ikke er lige gode til nedkørsler. I tilfælde af spredning i gruppen efter nedkørsel, ventes der altid i bunden og der forsættes ikke videre før alle mand er samlet.</a:t>
            </a:r>
          </a:p>
          <a:p>
            <a:pPr marL="0" indent="0">
              <a:buNone/>
            </a:pPr>
            <a:endParaRPr lang="da-DK" dirty="0"/>
          </a:p>
        </p:txBody>
      </p:sp>
      <p:pic>
        <p:nvPicPr>
          <p:cNvPr id="5" name="Grafik 4" descr="Højrepegende pegefinger ">
            <a:extLst>
              <a:ext uri="{FF2B5EF4-FFF2-40B4-BE49-F238E27FC236}">
                <a16:creationId xmlns:a16="http://schemas.microsoft.com/office/drawing/2014/main" id="{607DF213-8C57-4048-BFB1-F58CA74D7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323" y="3429000"/>
            <a:ext cx="914400" cy="914400"/>
          </a:xfrm>
          <a:prstGeom prst="rect">
            <a:avLst/>
          </a:prstGeom>
        </p:spPr>
      </p:pic>
    </p:spTree>
    <p:extLst>
      <p:ext uri="{BB962C8B-B14F-4D97-AF65-F5344CB8AC3E}">
        <p14:creationId xmlns:p14="http://schemas.microsoft.com/office/powerpoint/2010/main" val="169560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99" y="365125"/>
            <a:ext cx="10744201" cy="1325563"/>
          </a:xfrm>
        </p:spPr>
        <p:txBody>
          <a:bodyPr/>
          <a:lstStyle/>
          <a:p>
            <a:r>
              <a:rPr lang="da-DK" dirty="0"/>
              <a:t>Priser</a:t>
            </a:r>
          </a:p>
        </p:txBody>
      </p:sp>
      <p:sp>
        <p:nvSpPr>
          <p:cNvPr id="3" name="Pladsholder til indhold 2"/>
          <p:cNvSpPr>
            <a:spLocks noGrp="1"/>
          </p:cNvSpPr>
          <p:nvPr>
            <p:ph idx="1"/>
          </p:nvPr>
        </p:nvSpPr>
        <p:spPr>
          <a:xfrm>
            <a:off x="609600" y="1301098"/>
            <a:ext cx="10972801" cy="4818348"/>
          </a:xfrm>
        </p:spPr>
        <p:txBody>
          <a:bodyPr>
            <a:normAutofit fontScale="47500" lnSpcReduction="20000"/>
          </a:bodyPr>
          <a:lstStyle/>
          <a:p>
            <a:pPr marL="0" indent="0">
              <a:buNone/>
            </a:pPr>
            <a:r>
              <a:rPr lang="da-DK" sz="3200" dirty="0"/>
              <a:t>Jeg har regnet lidt på priser ud fra 10 personer ekskl. Fly og cykeltransport i 8 dage. Forbehold for ændringer frem til endelig booking</a:t>
            </a:r>
          </a:p>
          <a:p>
            <a:pPr marL="0" indent="0">
              <a:buNone/>
            </a:pPr>
            <a:endParaRPr lang="da-DK" sz="3200" dirty="0"/>
          </a:p>
          <a:p>
            <a:pPr marL="0" indent="0">
              <a:buNone/>
            </a:pPr>
            <a:r>
              <a:rPr lang="da-DK" sz="3200" dirty="0"/>
              <a:t>Ophold på ****Hotel – 2 person i dobbelt værelse og halv pension samt transfer i bus på Mallorca</a:t>
            </a:r>
          </a:p>
          <a:p>
            <a:pPr marL="0" indent="0">
              <a:buNone/>
            </a:pPr>
            <a:r>
              <a:rPr lang="da-DK" sz="3200" dirty="0"/>
              <a:t>Samlet pris ekskl. Fly og cykeltransport, leje	</a:t>
            </a:r>
            <a:r>
              <a:rPr lang="da-DK" sz="3200" u="sng" dirty="0"/>
              <a:t>DKK 2.700,- pr. Person. </a:t>
            </a:r>
          </a:p>
          <a:p>
            <a:pPr marL="0" indent="0">
              <a:buNone/>
            </a:pPr>
            <a:r>
              <a:rPr lang="da-DK" sz="3200" dirty="0"/>
              <a:t>Ophold på ****Hotel – 1 person i enkelt værelse og halv pension samt transfer i bus på Mallorca</a:t>
            </a:r>
          </a:p>
          <a:p>
            <a:pPr marL="0" indent="0">
              <a:buNone/>
            </a:pPr>
            <a:r>
              <a:rPr lang="da-DK" sz="3200" dirty="0"/>
              <a:t>Samlet pris ekskl. Fly og cykeltransport, leje	</a:t>
            </a:r>
            <a:r>
              <a:rPr lang="da-DK" sz="3200" u="sng" dirty="0"/>
              <a:t>DKK 4.000,- pr. Person</a:t>
            </a:r>
          </a:p>
          <a:p>
            <a:pPr marL="0" indent="0">
              <a:buNone/>
            </a:pPr>
            <a:endParaRPr lang="da-DK" sz="3200" i="1" dirty="0"/>
          </a:p>
          <a:p>
            <a:pPr marL="0" indent="0">
              <a:buNone/>
            </a:pPr>
            <a:endParaRPr lang="da-DK" sz="3200" i="1" dirty="0"/>
          </a:p>
          <a:p>
            <a:pPr marL="0" indent="0">
              <a:buNone/>
            </a:pPr>
            <a:r>
              <a:rPr lang="da-DK" sz="3200" i="1" dirty="0"/>
              <a:t>Fly tur retur Hamborg-Mallorca med Eurowings er pt. omkring 230 EUR ekskl. Bagage og cykeltransport (dette bookes selv). </a:t>
            </a:r>
          </a:p>
          <a:p>
            <a:pPr marL="0" indent="0">
              <a:buNone/>
            </a:pPr>
            <a:r>
              <a:rPr lang="da-DK" sz="3200" i="1" dirty="0"/>
              <a:t>Samlet uden bagage </a:t>
            </a:r>
            <a:r>
              <a:rPr lang="da-DK" sz="3200" b="1" i="1" u="sng" dirty="0"/>
              <a:t>ca. 4.500,- eller 5.800,-</a:t>
            </a:r>
            <a:endParaRPr lang="da-DK" sz="3200" i="1" dirty="0"/>
          </a:p>
          <a:p>
            <a:r>
              <a:rPr lang="da-DK" sz="3200" i="1" dirty="0"/>
              <a:t>Cykeltransport med fly koster ca. 138 EUR retur.  </a:t>
            </a:r>
          </a:p>
          <a:p>
            <a:r>
              <a:rPr lang="da-DK" sz="3200" dirty="0"/>
              <a:t>Cykelleje (flere muligheder) </a:t>
            </a:r>
            <a:r>
              <a:rPr lang="da-DK" sz="3200" dirty="0" err="1"/>
              <a:t>Carbon</a:t>
            </a:r>
            <a:r>
              <a:rPr lang="da-DK" sz="3200" dirty="0"/>
              <a:t> Cykel med elektroniske gear ca. </a:t>
            </a:r>
            <a:r>
              <a:rPr lang="da-DK" sz="3200"/>
              <a:t>230 EUR 7 </a:t>
            </a:r>
            <a:r>
              <a:rPr lang="da-DK" sz="3200" dirty="0"/>
              <a:t>dage. Lejes ved lokal cykelhandler </a:t>
            </a:r>
            <a:r>
              <a:rPr lang="da-DK" sz="3200" dirty="0" err="1"/>
              <a:t>TramuntBike</a:t>
            </a:r>
            <a:r>
              <a:rPr lang="da-DK" sz="3200" dirty="0"/>
              <a:t> eller RAD International.</a:t>
            </a:r>
          </a:p>
          <a:p>
            <a:r>
              <a:rPr lang="da-DK" sz="3200" dirty="0"/>
              <a:t>Eksklusiv transport til og fra Hamborg lufthavn</a:t>
            </a:r>
          </a:p>
          <a:p>
            <a:r>
              <a:rPr lang="da-DK" sz="3200" dirty="0"/>
              <a:t>Ved tilmelding indbetales 1000 i depositum</a:t>
            </a:r>
            <a:endParaRPr lang="da-DK" sz="2133" dirty="0"/>
          </a:p>
        </p:txBody>
      </p:sp>
      <p:sp>
        <p:nvSpPr>
          <p:cNvPr id="6" name="Tekstfelt 5"/>
          <p:cNvSpPr txBox="1"/>
          <p:nvPr/>
        </p:nvSpPr>
        <p:spPr>
          <a:xfrm>
            <a:off x="8927677" y="6512321"/>
            <a:ext cx="3134344" cy="256545"/>
          </a:xfrm>
          <a:prstGeom prst="rect">
            <a:avLst/>
          </a:prstGeom>
          <a:noFill/>
        </p:spPr>
        <p:txBody>
          <a:bodyPr wrap="square" rtlCol="0">
            <a:spAutoFit/>
          </a:bodyPr>
          <a:lstStyle/>
          <a:p>
            <a:r>
              <a:rPr lang="da-DK" sz="1067" dirty="0"/>
              <a:t>Forbehold for ændringer og endelig bookning!</a:t>
            </a:r>
          </a:p>
        </p:txBody>
      </p:sp>
      <p:sp>
        <p:nvSpPr>
          <p:cNvPr id="12" name="Tekstfelt 11">
            <a:extLst>
              <a:ext uri="{FF2B5EF4-FFF2-40B4-BE49-F238E27FC236}">
                <a16:creationId xmlns:a16="http://schemas.microsoft.com/office/drawing/2014/main" id="{98AE879A-7E05-AB7A-5B4B-301A83EADA4E}"/>
              </a:ext>
            </a:extLst>
          </p:cNvPr>
          <p:cNvSpPr txBox="1"/>
          <p:nvPr/>
        </p:nvSpPr>
        <p:spPr>
          <a:xfrm>
            <a:off x="185428" y="6512321"/>
            <a:ext cx="3400370" cy="256545"/>
          </a:xfrm>
          <a:prstGeom prst="rect">
            <a:avLst/>
          </a:prstGeom>
          <a:noFill/>
        </p:spPr>
        <p:txBody>
          <a:bodyPr wrap="square" rtlCol="0">
            <a:spAutoFit/>
          </a:bodyPr>
          <a:lstStyle/>
          <a:p>
            <a:r>
              <a:rPr lang="da-DK" sz="1067" dirty="0"/>
              <a:t>Privatarrangeret rejse – anbefaler at tegne rejseforsikring</a:t>
            </a:r>
          </a:p>
        </p:txBody>
      </p:sp>
    </p:spTree>
    <p:extLst>
      <p:ext uri="{BB962C8B-B14F-4D97-AF65-F5344CB8AC3E}">
        <p14:creationId xmlns:p14="http://schemas.microsoft.com/office/powerpoint/2010/main" val="25122060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44618</TotalTime>
  <Words>907</Words>
  <Application>Microsoft Macintosh PowerPoint</Application>
  <PresentationFormat>Widescreen</PresentationFormat>
  <Paragraphs>66</Paragraphs>
  <Slides>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Arial</vt:lpstr>
      <vt:lpstr>Calibri</vt:lpstr>
      <vt:lpstr>Calibri Light</vt:lpstr>
      <vt:lpstr>Wingdings</vt:lpstr>
      <vt:lpstr>Office-tema</vt:lpstr>
      <vt:lpstr>CK Aarhus Cykeluge Mallorca Uge 11-2026 7½ dage på cykel</vt:lpstr>
      <vt:lpstr>Santa Ponsa sydvest for Palma de Mallorca</vt:lpstr>
      <vt:lpstr>CK Aarhus  Mallorca træningslejr  uge 11 2026</vt:lpstr>
      <vt:lpstr>PowerPoint-præsentation</vt:lpstr>
      <vt:lpstr>Rejseprogram</vt:lpstr>
      <vt:lpstr>Træningsuge for de forskellige CK Aarhus hold</vt:lpstr>
      <vt:lpstr>Evaluering og socialt samvær</vt:lpstr>
      <vt:lpstr>Spilleregler på Mallorca!</vt:lpstr>
      <vt:lpstr>Priser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Mallorca træningslejr uge 11 2019</dc:title>
  <dc:creator>Henrik Dann Andersen</dc:creator>
  <cp:lastModifiedBy>Henrik Dann Andersen</cp:lastModifiedBy>
  <cp:revision>9</cp:revision>
  <cp:lastPrinted>2023-12-05T16:32:29Z</cp:lastPrinted>
  <dcterms:created xsi:type="dcterms:W3CDTF">2019-10-12T14:58:39Z</dcterms:created>
  <dcterms:modified xsi:type="dcterms:W3CDTF">2025-09-25T14:06:18Z</dcterms:modified>
</cp:coreProperties>
</file>